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65" r:id="rId13"/>
    <p:sldId id="266" r:id="rId14"/>
    <p:sldId id="267" r:id="rId15"/>
    <p:sldId id="270" r:id="rId16"/>
    <p:sldId id="272" r:id="rId17"/>
    <p:sldId id="271" r:id="rId18"/>
    <p:sldId id="273" r:id="rId1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D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FB208-CCAE-49E5-930C-2DE3B004333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75DDD-D719-4E87-9375-55ECBCFCE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91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Kép: Google térkép 2014 június.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75DDD-D719-4E87-9375-55ECBCFCEA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15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Kép: Google térkép 2014 június.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75DDD-D719-4E87-9375-55ECBCFCEA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40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5345E4-D26C-97F3-C474-F0817BC25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1FFE2D8-7A74-9A75-863B-6516856EE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EF43F0F-C71D-E2DC-B9A6-45D059F18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AEB24FC-5B38-8D25-98C2-1A9895DE7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4F6FBF6-411D-C1A6-7F31-70F1D7EFA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64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0A7A49-40B5-3C2C-ABC0-A0C092FA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CE59779-F250-BF7F-4E2E-468E98A45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34A3681-83F0-3910-B14D-AA70F179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D354313-1CA8-5B04-8DF9-95C5F7129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BADF965-D0EA-5B3B-758E-36AF307C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28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512A883-CBE0-F330-4138-BC89266BF9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E8FD10B-236F-DB47-7C61-3072F5A91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9D3A777-0823-32C0-EA70-75FEEF8F7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ED07B6C-4D44-0F39-9D1C-F7338F5E2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EDBF4C7-B26C-8D26-DC3C-257FF0AA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80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175B47-39E9-26BC-EE91-9EB730A6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BB984A-B3D3-8C66-D62D-88BEE4E73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5B076F2-12AB-C1DD-D9B3-3B46344D4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1B6EB7-2C4F-92F9-9383-E54BDCD80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23053A4-DBEB-9CAB-367F-D8D02B930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49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054F08D-DD02-1E4E-C627-E83E865EE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D6D19E5-300D-9520-F3A3-ADFBC40C1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693BCC4-4F03-7064-81C0-4B031D3A7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3995057-1FCE-3E35-147A-3C02D48AE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E1E15BA-1265-ED3E-8548-76C81448D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3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932302-81E6-5087-80C2-B739B39B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8E364A-1CA3-9EE4-E6F1-B6C2F79FA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886A2A0-6B1D-9E72-5D20-E26D44ABE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E436A5C-2E21-CE0A-EA3E-625AA626A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5A48700-0B71-B0E3-7C48-C61009B7E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645C076-8D35-5BB1-9B4B-0BA22D9B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8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714A59-543E-3A52-FBC4-23F73F42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60872FF-BB98-4DD0-DB8E-26C641AF0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E055D71-9E82-F163-138E-1443BCCA3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BC2B473-CC4C-51F8-7652-2A8305F96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7075C2C-2A21-4A1B-6E22-7C4E5F466D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3B18EDB4-F7C4-FF36-460F-38A72FD88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2D1A8CE-EDCB-0FF5-AE17-A0D7A0C9B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D991D34-3302-D5CA-1FAE-4E3ABDC6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3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6A165F-CFF0-0608-D4DA-C49CABF08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B923244-A64B-1DBE-44F8-5264787D4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EBE9E00-7557-8F7E-B4AE-C3595BEA3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56A8195-458F-C01C-68D9-FA3F77C8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71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B676863D-2B67-65AC-B99B-145EA3C0D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83AAF5E-DAA2-D37D-B979-67BB2A747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6B285ED-DF18-3CC4-8CB2-5502D8D14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9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D5E515-0DAD-6B20-C219-4EE3AD7DF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1589A9-3FBC-50CA-6B56-97AF56C70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EA945A8-9AAE-4DE1-C005-E5AA6C417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2409C19-7C7F-76DC-AB96-55A190350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369A3A1-FF4B-8229-699F-1C765945A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2541364-7102-677C-8B6B-8ED9457F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71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C54837-4EC9-9542-40C1-0F8926E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71D2DA35-611F-8A08-3D7D-0534105DD6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51DF6E7-95D3-5E54-D705-CABF5A6C2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EAE53F0-587C-8198-007A-0F61A33F7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C1BC3C7-A38A-F976-54EB-5BE29FE1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0A3E82E-DC56-2E06-2201-D9C682E48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06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B81D016-CB79-A2DE-9F7C-AAFA869ED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523B8D0-750B-7583-4D63-F130AB532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B19BC65-561A-C58B-3200-F78A289A7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B8414F-4163-4CEE-B5E5-8C97DA09702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485BE04-4413-5A6C-66F5-BCBB513B5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3F45C75-DD25-559E-BB8D-D3CF877B0A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291703-F136-40C0-9D76-4C1243AF7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9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EDBB17-8790-8557-3373-DF23014CD6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Vizsgaremek:</a:t>
            </a:r>
            <a:br>
              <a:rPr lang="hu-HU" dirty="0"/>
            </a:br>
            <a:r>
              <a:rPr lang="hu-HU" dirty="0"/>
              <a:t>Helyzetjelentés</a:t>
            </a:r>
            <a:endParaRPr lang="en-US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AD7F16E-1648-BC33-07ED-7C31B206F9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2024.02.23-i állapotok felmérése, eddig megválaszolt témakörök és felmerült problémák összesítése.</a:t>
            </a:r>
          </a:p>
          <a:p>
            <a:r>
              <a:rPr lang="hu-HU" dirty="0"/>
              <a:t>Készítette: </a:t>
            </a:r>
            <a:r>
              <a:rPr lang="hu-HU" b="1" dirty="0" err="1"/>
              <a:t>Bruder</a:t>
            </a:r>
            <a:r>
              <a:rPr lang="hu-HU" b="1" dirty="0"/>
              <a:t> György</a:t>
            </a:r>
            <a:r>
              <a:rPr lang="hu-HU" dirty="0"/>
              <a:t> és </a:t>
            </a:r>
            <a:r>
              <a:rPr lang="hu-HU" b="1" dirty="0"/>
              <a:t>Nagy István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85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BA127D-18B5-9E02-8ACE-75E26288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Szervereink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57FF0FA-52EB-8DAD-DFFB-1435B1730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Probléma: Hogyan használjuk mindenhol?</a:t>
            </a:r>
          </a:p>
          <a:p>
            <a:pPr lvl="1"/>
            <a:r>
              <a:rPr lang="hu-HU" dirty="0" err="1"/>
              <a:t>Virtualizálva</a:t>
            </a:r>
            <a:r>
              <a:rPr lang="hu-HU" dirty="0"/>
              <a:t> lassú</a:t>
            </a:r>
          </a:p>
          <a:p>
            <a:pPr lvl="1"/>
            <a:r>
              <a:rPr lang="hu-HU" dirty="0"/>
              <a:t>Nem mindenhol engedélyezett a boot sorrend állítása</a:t>
            </a:r>
          </a:p>
          <a:p>
            <a:r>
              <a:rPr lang="hu-HU" dirty="0"/>
              <a:t>Megoldás: </a:t>
            </a:r>
            <a:r>
              <a:rPr lang="hu-HU" b="1" dirty="0" err="1"/>
              <a:t>Ventoy</a:t>
            </a:r>
            <a:endParaRPr lang="hu-HU" b="1" dirty="0"/>
          </a:p>
          <a:p>
            <a:pPr lvl="1"/>
            <a:r>
              <a:rPr lang="hu-HU" dirty="0"/>
              <a:t>Egy meghajtót, vagy pendrive-ot bootolhatóvá tesz saját kis programjával</a:t>
            </a:r>
          </a:p>
          <a:p>
            <a:pPr lvl="1"/>
            <a:r>
              <a:rPr lang="hu-HU" dirty="0"/>
              <a:t>A program támogat virtuális lemezeket, de akár egész partíciókat is oda lehet adni neki.</a:t>
            </a:r>
          </a:p>
        </p:txBody>
      </p:sp>
      <p:pic>
        <p:nvPicPr>
          <p:cNvPr id="5" name="Kép 4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34755279-065C-B5F3-FC09-B60A6DB70E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2" t="4049" r="16589" b="6854"/>
          <a:stretch/>
        </p:blipFill>
        <p:spPr>
          <a:xfrm>
            <a:off x="8534400" y="0"/>
            <a:ext cx="36576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4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03A912-CE2B-5EB7-024A-BFF80E50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Szervereink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15F2F1E-6B90-BE0F-51C4-3B5EBEAF2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Akadtak problémák:</a:t>
            </a:r>
          </a:p>
          <a:p>
            <a:pPr lvl="1"/>
            <a:r>
              <a:rPr lang="hu-HU" dirty="0"/>
              <a:t>Az eddig használt </a:t>
            </a:r>
            <a:r>
              <a:rPr lang="hu-HU" dirty="0" err="1"/>
              <a:t>Hyper</a:t>
            </a:r>
            <a:r>
              <a:rPr lang="hu-HU" dirty="0"/>
              <a:t>-v .</a:t>
            </a:r>
            <a:r>
              <a:rPr lang="hu-HU" dirty="0" err="1"/>
              <a:t>vhdx</a:t>
            </a:r>
            <a:r>
              <a:rPr lang="hu-HU" dirty="0"/>
              <a:t> fájlokat tud csak használni, Linux-t futtatni ezekben nehezen tudunk.</a:t>
            </a:r>
          </a:p>
          <a:p>
            <a:pPr lvl="1"/>
            <a:r>
              <a:rPr lang="hu-HU" dirty="0"/>
              <a:t>A </a:t>
            </a:r>
            <a:r>
              <a:rPr lang="hu-HU" dirty="0" err="1"/>
              <a:t>ventoy</a:t>
            </a:r>
            <a:r>
              <a:rPr lang="hu-HU" dirty="0"/>
              <a:t> partícióinak és a .</a:t>
            </a:r>
            <a:r>
              <a:rPr lang="hu-HU" dirty="0" err="1"/>
              <a:t>vhd</a:t>
            </a:r>
            <a:r>
              <a:rPr lang="hu-HU" dirty="0"/>
              <a:t> fájl meghajtó rendszerének (MBR/GPT) meg kell egyeznie, egyéb esetben kékhalál.</a:t>
            </a:r>
          </a:p>
          <a:p>
            <a:pPr lvl="1"/>
            <a:r>
              <a:rPr lang="hu-HU" dirty="0"/>
              <a:t>Nem nagyon olvasunk utána a dolgoknak, </a:t>
            </a:r>
            <a:r>
              <a:rPr lang="hu-HU" dirty="0" err="1"/>
              <a:t>PeZo</a:t>
            </a:r>
            <a:r>
              <a:rPr lang="hu-HU" dirty="0"/>
              <a:t> féle módszerrel addig püföljük a billentyűzetet, amíg nem működik.</a:t>
            </a:r>
          </a:p>
        </p:txBody>
      </p:sp>
    </p:spTree>
    <p:extLst>
      <p:ext uri="{BB962C8B-B14F-4D97-AF65-F5344CB8AC3E}">
        <p14:creationId xmlns:p14="http://schemas.microsoft.com/office/powerpoint/2010/main" val="554236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79F26E-A484-702F-E7C1-6E6584BA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Eddig szembejött problémák – Routerek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1DE2098-A073-CE9D-56F8-BC972DED3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i="1" dirty="0"/>
              <a:t>sulis routerek </a:t>
            </a:r>
            <a:r>
              <a:rPr lang="hu-HU" dirty="0"/>
              <a:t>(legalábbis amiket eddig használtunk) csak nehezen, vagy sehogy nem kezelik a HSRP-t a NAT-</a:t>
            </a:r>
            <a:r>
              <a:rPr lang="hu-HU" dirty="0" err="1"/>
              <a:t>tal</a:t>
            </a:r>
            <a:r>
              <a:rPr lang="hu-HU" dirty="0"/>
              <a:t> együtt.</a:t>
            </a:r>
          </a:p>
          <a:p>
            <a:r>
              <a:rPr lang="hu-HU" dirty="0"/>
              <a:t>Valós körülmények között erősebb és újabb eszközökkel, illetve az eszközök két külön szolgáltatóhoz való bekötése esetén más megvalósítás lenne, eredetileg egy ilyenben gondolkodtunk.</a:t>
            </a:r>
          </a:p>
          <a:p>
            <a:r>
              <a:rPr lang="hu-HU" dirty="0"/>
              <a:t>A Redundancia így helyi hálózaton belüli maradt, de legalább van.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16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DD9A5D-589A-1761-E704-D54205D3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Eddig szembejött problémák - ASA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A5568C2-ABFB-F3E3-A965-5A90DE083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Hol is kezdjem…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07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3ED26-78B9-B7E4-C70B-578503D8C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A00932-FCD2-4F0C-A6C6-A7C12E58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Eddig szembejött problémák - ASA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6EDC26C-2F19-05D9-CAB3-683D1C851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Sulis ASA = ASA 5505, </a:t>
            </a:r>
            <a:r>
              <a:rPr lang="hu-HU" dirty="0" err="1"/>
              <a:t>base</a:t>
            </a:r>
            <a:r>
              <a:rPr lang="hu-HU" dirty="0"/>
              <a:t> licence</a:t>
            </a:r>
          </a:p>
          <a:p>
            <a:pPr lvl="1"/>
            <a:r>
              <a:rPr lang="hu-HU" dirty="0"/>
              <a:t>Kevés VLAN, nincs támogatva, kis sávszélesség, stb.</a:t>
            </a:r>
          </a:p>
          <a:p>
            <a:pPr lvl="1"/>
            <a:r>
              <a:rPr lang="hu-HU" dirty="0"/>
              <a:t>Ha még veszünk is licence-t, akkor is kicsi, és nincs támogatva.</a:t>
            </a:r>
          </a:p>
          <a:p>
            <a:r>
              <a:rPr lang="hu-HU" dirty="0"/>
              <a:t>Alternatív ASA… Nem nagyon van.</a:t>
            </a:r>
          </a:p>
          <a:p>
            <a:pPr lvl="1"/>
            <a:r>
              <a:rPr lang="hu-HU" dirty="0"/>
              <a:t>Maga a Cisco már csak a 9300-as ASA-t forgalmazza, ami OVERKILL.</a:t>
            </a:r>
          </a:p>
          <a:p>
            <a:pPr lvl="1"/>
            <a:r>
              <a:rPr lang="hu-HU" dirty="0"/>
              <a:t>A </a:t>
            </a:r>
            <a:r>
              <a:rPr lang="hu-HU" dirty="0" err="1"/>
              <a:t>legközelebi</a:t>
            </a:r>
            <a:r>
              <a:rPr lang="hu-HU" dirty="0"/>
              <a:t> még egy évig támogatott eszköz az ASA 5506-X.</a:t>
            </a:r>
          </a:p>
          <a:p>
            <a:pPr lvl="2"/>
            <a:r>
              <a:rPr lang="hu-HU" dirty="0"/>
              <a:t>3 VLAN </a:t>
            </a:r>
            <a:r>
              <a:rPr lang="hu-HU" dirty="0" err="1"/>
              <a:t>base</a:t>
            </a:r>
            <a:r>
              <a:rPr lang="hu-HU" dirty="0"/>
              <a:t> licence-ben, </a:t>
            </a:r>
            <a:r>
              <a:rPr lang="hu-HU" dirty="0" err="1"/>
              <a:t>security</a:t>
            </a:r>
            <a:r>
              <a:rPr lang="hu-HU" dirty="0"/>
              <a:t> plus licence-el együtt majdnem 2000$</a:t>
            </a:r>
          </a:p>
          <a:p>
            <a:r>
              <a:rPr lang="hu-HU" dirty="0"/>
              <a:t>Marad az ASA tűzfalnak, minden mást* megold egy MLS.</a:t>
            </a:r>
          </a:p>
          <a:p>
            <a:pPr lvl="1"/>
            <a:r>
              <a:rPr lang="hu-HU" dirty="0"/>
              <a:t>Nagyságrendekkel olcsóbb egy ASA-nál, szinte limit mentes VLAN beállítható, képes forgalomirányításra, stb.</a:t>
            </a:r>
          </a:p>
        </p:txBody>
      </p:sp>
    </p:spTree>
    <p:extLst>
      <p:ext uri="{BB962C8B-B14F-4D97-AF65-F5344CB8AC3E}">
        <p14:creationId xmlns:p14="http://schemas.microsoft.com/office/powerpoint/2010/main" val="517120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659135-6AF4-B1A8-95C4-2EBB60A98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 összehangolása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51C42B-E155-9351-15B1-9A3177ADA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/>
              <a:t>Trello</a:t>
            </a:r>
            <a:endParaRPr lang="hu-HU" dirty="0"/>
          </a:p>
          <a:p>
            <a:pPr lvl="1"/>
            <a:r>
              <a:rPr lang="hu-HU" dirty="0"/>
              <a:t>Területenként kitáblázva, felcímkézve, stb.</a:t>
            </a:r>
          </a:p>
          <a:p>
            <a:pPr lvl="1"/>
            <a:r>
              <a:rPr lang="hu-HU" dirty="0">
                <a:solidFill>
                  <a:srgbClr val="FF0000"/>
                </a:solidFill>
              </a:rPr>
              <a:t>Piros</a:t>
            </a:r>
          </a:p>
          <a:p>
            <a:r>
              <a:rPr lang="hu-HU" dirty="0" err="1"/>
              <a:t>Github</a:t>
            </a:r>
            <a:endParaRPr lang="hu-HU" dirty="0"/>
          </a:p>
          <a:p>
            <a:pPr lvl="1"/>
            <a:r>
              <a:rPr lang="hu-HU" dirty="0"/>
              <a:t>A projekt összes keletkezett fájlját itt tároljuk.</a:t>
            </a:r>
          </a:p>
          <a:p>
            <a:pPr lvl="1"/>
            <a:r>
              <a:rPr lang="hu-HU" dirty="0"/>
              <a:t>Dokumentációs szövegek csak .</a:t>
            </a:r>
            <a:r>
              <a:rPr lang="hu-HU" dirty="0" err="1"/>
              <a:t>txt</a:t>
            </a:r>
            <a:r>
              <a:rPr lang="hu-HU" dirty="0"/>
              <a:t>-ben elérhetők</a:t>
            </a:r>
          </a:p>
          <a:p>
            <a:pPr lvl="1"/>
            <a:r>
              <a:rPr lang="hu-HU" dirty="0"/>
              <a:t>Bevezettünk egy fájlnév rendszert.</a:t>
            </a:r>
          </a:p>
          <a:p>
            <a:pPr lvl="2"/>
            <a:r>
              <a:rPr lang="hu-HU" dirty="0"/>
              <a:t>Adott mappán belüli keresés elősegítése</a:t>
            </a:r>
          </a:p>
          <a:p>
            <a:pPr lvl="2"/>
            <a:r>
              <a:rPr lang="hu-HU" dirty="0"/>
              <a:t>Fájl rendeltetésének egyszerűbb megállapítása.</a:t>
            </a:r>
          </a:p>
          <a:p>
            <a:pPr lvl="2"/>
            <a:r>
              <a:rPr lang="hu-HU" dirty="0"/>
              <a:t>Példa: p_ASAErveles.txt</a:t>
            </a:r>
          </a:p>
          <a:p>
            <a:r>
              <a:rPr lang="hu-HU" dirty="0" err="1"/>
              <a:t>Discord</a:t>
            </a:r>
            <a:endParaRPr lang="hu-HU" dirty="0"/>
          </a:p>
        </p:txBody>
      </p:sp>
      <p:pic>
        <p:nvPicPr>
          <p:cNvPr id="7" name="Kép 6" descr="A képen szöveg, Grafika, Betűtípus, embléma látható&#10;&#10;Automatikusan generált leírás">
            <a:extLst>
              <a:ext uri="{FF2B5EF4-FFF2-40B4-BE49-F238E27FC236}">
                <a16:creationId xmlns:a16="http://schemas.microsoft.com/office/drawing/2014/main" id="{7192D1C5-191D-8C20-FF05-C40E10706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28" b="26365"/>
          <a:stretch/>
        </p:blipFill>
        <p:spPr>
          <a:xfrm>
            <a:off x="6172201" y="5349876"/>
            <a:ext cx="2247900" cy="596900"/>
          </a:xfrm>
          <a:prstGeom prst="rect">
            <a:avLst/>
          </a:prstGeom>
        </p:spPr>
      </p:pic>
      <p:pic>
        <p:nvPicPr>
          <p:cNvPr id="9" name="Kép 8" descr="A képen embléma, Betűtípus, Grafika, szimbólum látható&#10;&#10;Automatikusan generált leírás">
            <a:extLst>
              <a:ext uri="{FF2B5EF4-FFF2-40B4-BE49-F238E27FC236}">
                <a16:creationId xmlns:a16="http://schemas.microsoft.com/office/drawing/2014/main" id="{332FA006-5E41-DB46-B513-A2CD4921F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638" y="2676525"/>
            <a:ext cx="2009690" cy="1109662"/>
          </a:xfrm>
          <a:prstGeom prst="rect">
            <a:avLst/>
          </a:prstGeom>
        </p:spPr>
      </p:pic>
      <p:pic>
        <p:nvPicPr>
          <p:cNvPr id="11" name="Kép 10" descr="A képen Betűtípus, embléma, Grafika, szimbólum látható&#10;&#10;Automatikusan generált leírás">
            <a:extLst>
              <a:ext uri="{FF2B5EF4-FFF2-40B4-BE49-F238E27FC236}">
                <a16:creationId xmlns:a16="http://schemas.microsoft.com/office/drawing/2014/main" id="{EEDEB390-291F-00F9-F6E9-F84CE544C7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4" b="29040"/>
          <a:stretch/>
        </p:blipFill>
        <p:spPr>
          <a:xfrm>
            <a:off x="6715126" y="1508124"/>
            <a:ext cx="2235200" cy="63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0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8642BC-5C40-20FB-1ED4-F8A50CFAC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artalom helye 4" descr="A képen szöveg, képernyőkép, Multimédiás szoftver, szoftver látható&#10;&#10;Automatikusan generált leírás">
            <a:extLst>
              <a:ext uri="{FF2B5EF4-FFF2-40B4-BE49-F238E27FC236}">
                <a16:creationId xmlns:a16="http://schemas.microsoft.com/office/drawing/2014/main" id="{C5B56144-E31F-3E0D-635A-3E350EC4B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412"/>
            <a:ext cx="10515600" cy="6353176"/>
          </a:xfrm>
        </p:spPr>
      </p:pic>
    </p:spTree>
    <p:extLst>
      <p:ext uri="{BB962C8B-B14F-4D97-AF65-F5344CB8AC3E}">
        <p14:creationId xmlns:p14="http://schemas.microsoft.com/office/powerpoint/2010/main" val="295179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8AF44-0616-4978-BD97-03E89FB13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715AC3-BF29-54E1-5E85-5D2A7FA0E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 összehangolása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B9A43C-4184-2215-D0F2-DB7B8A089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/>
              <a:t>Trello</a:t>
            </a:r>
            <a:endParaRPr lang="hu-HU" dirty="0"/>
          </a:p>
          <a:p>
            <a:pPr lvl="1"/>
            <a:r>
              <a:rPr lang="hu-HU" dirty="0"/>
              <a:t>Területenként kitáblázva, felcímkézve, stb.</a:t>
            </a:r>
          </a:p>
          <a:p>
            <a:pPr lvl="1"/>
            <a:r>
              <a:rPr lang="hu-HU" dirty="0">
                <a:solidFill>
                  <a:srgbClr val="FF0000"/>
                </a:solidFill>
              </a:rPr>
              <a:t>Piros</a:t>
            </a:r>
          </a:p>
          <a:p>
            <a:r>
              <a:rPr lang="hu-HU" dirty="0" err="1"/>
              <a:t>Github</a:t>
            </a:r>
            <a:endParaRPr lang="hu-HU" dirty="0"/>
          </a:p>
          <a:p>
            <a:pPr lvl="1"/>
            <a:r>
              <a:rPr lang="hu-HU" dirty="0"/>
              <a:t>A projekt összes keletkezett fájlját itt tároljuk.</a:t>
            </a:r>
          </a:p>
          <a:p>
            <a:pPr lvl="1"/>
            <a:r>
              <a:rPr lang="hu-HU" dirty="0"/>
              <a:t>Dokumentációs szövegek csak .</a:t>
            </a:r>
            <a:r>
              <a:rPr lang="hu-HU" dirty="0" err="1"/>
              <a:t>txt</a:t>
            </a:r>
            <a:r>
              <a:rPr lang="hu-HU" dirty="0"/>
              <a:t>-ben elérhetők</a:t>
            </a:r>
          </a:p>
          <a:p>
            <a:pPr lvl="1"/>
            <a:r>
              <a:rPr lang="hu-HU" dirty="0"/>
              <a:t>Bevezettünk egy fájlnév rendszert.</a:t>
            </a:r>
          </a:p>
          <a:p>
            <a:pPr lvl="2"/>
            <a:r>
              <a:rPr lang="hu-HU" dirty="0"/>
              <a:t>Adott mappán belüli keresés elősegítése</a:t>
            </a:r>
          </a:p>
          <a:p>
            <a:pPr lvl="2"/>
            <a:r>
              <a:rPr lang="hu-HU" dirty="0"/>
              <a:t>Fájl rendeltetésének egyszerűbb megállapítása.</a:t>
            </a:r>
          </a:p>
          <a:p>
            <a:pPr lvl="2"/>
            <a:r>
              <a:rPr lang="hu-HU" dirty="0"/>
              <a:t>Példa: p_ASAErveles.txt</a:t>
            </a:r>
          </a:p>
          <a:p>
            <a:r>
              <a:rPr lang="hu-HU" dirty="0" err="1"/>
              <a:t>Discord</a:t>
            </a:r>
            <a:endParaRPr lang="hu-HU" dirty="0"/>
          </a:p>
        </p:txBody>
      </p:sp>
      <p:pic>
        <p:nvPicPr>
          <p:cNvPr id="4" name="Kép 3" descr="A képen szöveg, Grafika, Betűtípus, embléma látható&#10;&#10;Automatikusan generált leírás">
            <a:extLst>
              <a:ext uri="{FF2B5EF4-FFF2-40B4-BE49-F238E27FC236}">
                <a16:creationId xmlns:a16="http://schemas.microsoft.com/office/drawing/2014/main" id="{08A02271-0CF1-53D0-E1FD-CFC1DAAEF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28" b="26365"/>
          <a:stretch/>
        </p:blipFill>
        <p:spPr>
          <a:xfrm>
            <a:off x="6172201" y="5349876"/>
            <a:ext cx="2247900" cy="596900"/>
          </a:xfrm>
          <a:prstGeom prst="rect">
            <a:avLst/>
          </a:prstGeom>
        </p:spPr>
      </p:pic>
      <p:pic>
        <p:nvPicPr>
          <p:cNvPr id="5" name="Kép 4" descr="A képen embléma, Betűtípus, Grafika, szimbólum látható&#10;&#10;Automatikusan generált leírás">
            <a:extLst>
              <a:ext uri="{FF2B5EF4-FFF2-40B4-BE49-F238E27FC236}">
                <a16:creationId xmlns:a16="http://schemas.microsoft.com/office/drawing/2014/main" id="{390200A6-0867-267D-D04F-7ACE6B0D3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638" y="2676525"/>
            <a:ext cx="2009690" cy="1109662"/>
          </a:xfrm>
          <a:prstGeom prst="rect">
            <a:avLst/>
          </a:prstGeom>
        </p:spPr>
      </p:pic>
      <p:pic>
        <p:nvPicPr>
          <p:cNvPr id="6" name="Kép 5" descr="A képen Betűtípus, embléma, Grafika, szimbólum látható&#10;&#10;Automatikusan generált leírás">
            <a:extLst>
              <a:ext uri="{FF2B5EF4-FFF2-40B4-BE49-F238E27FC236}">
                <a16:creationId xmlns:a16="http://schemas.microsoft.com/office/drawing/2014/main" id="{E2F91995-8F8B-C107-4983-E2D7F2DB35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4" b="29040"/>
          <a:stretch/>
        </p:blipFill>
        <p:spPr>
          <a:xfrm>
            <a:off x="6715126" y="1508124"/>
            <a:ext cx="2235200" cy="63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91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96483CE3-78F2-1D50-9E99-731E625EF2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endParaRPr lang="en-US" dirty="0"/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B378E5E3-9C45-8B06-1CFB-F8EE0095EE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</a:t>
            </a:r>
            <a:r>
              <a:rPr lang="hu-HU" dirty="0" err="1"/>
              <a:t>Bruder</a:t>
            </a:r>
            <a:r>
              <a:rPr lang="hu-HU" dirty="0"/>
              <a:t> György és Nagy István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0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6BA1F9-9C40-13B7-6F6D-FCA48CAD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Csapat (eddigi működése)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671BA1-1378-37F8-6B7E-A8BD9488C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Bruder</a:t>
            </a:r>
            <a:r>
              <a:rPr lang="hu-HU" dirty="0"/>
              <a:t> György (projekt menedzser)</a:t>
            </a:r>
          </a:p>
          <a:p>
            <a:pPr lvl="1"/>
            <a:r>
              <a:rPr lang="hu-HU" dirty="0"/>
              <a:t>Cég kitalálása, feladatkörök kiosztása</a:t>
            </a:r>
          </a:p>
          <a:p>
            <a:pPr lvl="1"/>
            <a:r>
              <a:rPr lang="hu-HU" i="1" dirty="0"/>
              <a:t>„Virtuális gépek szakértője”</a:t>
            </a:r>
            <a:endParaRPr lang="hu-HU" dirty="0"/>
          </a:p>
          <a:p>
            <a:r>
              <a:rPr lang="hu-HU" dirty="0"/>
              <a:t>Nagy István</a:t>
            </a:r>
          </a:p>
          <a:p>
            <a:pPr lvl="1"/>
            <a:r>
              <a:rPr lang="hu-HU" dirty="0" err="1"/>
              <a:t>Hálózatos</a:t>
            </a:r>
            <a:r>
              <a:rPr lang="hu-HU" dirty="0"/>
              <a:t> ötletgazda</a:t>
            </a:r>
          </a:p>
          <a:p>
            <a:pPr lvl="1"/>
            <a:r>
              <a:rPr lang="hu-HU" dirty="0"/>
              <a:t>Dokumentáció készítő</a:t>
            </a:r>
          </a:p>
        </p:txBody>
      </p:sp>
      <p:pic>
        <p:nvPicPr>
          <p:cNvPr id="5" name="Google Shape;143;p5" descr="A képen személy, ruházat, Emberi arc, fa látható&#10;&#10;Automatikusan generált leírás">
            <a:extLst>
              <a:ext uri="{FF2B5EF4-FFF2-40B4-BE49-F238E27FC236}">
                <a16:creationId xmlns:a16="http://schemas.microsoft.com/office/drawing/2014/main" id="{7DA7C0E3-8921-8CE6-6D9F-2866BF9CD95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3653" t="661" r="13194" b="-661"/>
          <a:stretch/>
        </p:blipFill>
        <p:spPr>
          <a:xfrm>
            <a:off x="8994251" y="2852944"/>
            <a:ext cx="2092422" cy="2880572"/>
          </a:xfrm>
          <a:prstGeom prst="roundRect">
            <a:avLst>
              <a:gd name="adj" fmla="val 3065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Google Shape;144;p5" descr="A képen Emberi arc, személy, Szelfi, ablak látható&#10;&#10;Automatikusan generált leírás">
            <a:extLst>
              <a:ext uri="{FF2B5EF4-FFF2-40B4-BE49-F238E27FC236}">
                <a16:creationId xmlns:a16="http://schemas.microsoft.com/office/drawing/2014/main" id="{8127F0A5-9AE5-1C0A-9D87-A51C9C93AC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0429" y="1315038"/>
            <a:ext cx="2092422" cy="2686256"/>
          </a:xfrm>
          <a:prstGeom prst="roundRect">
            <a:avLst>
              <a:gd name="adj" fmla="val 3206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1236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EB40B1-AC2D-A265-6C6E-9D7DB23B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 ismertetés: A CÉG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D48C1B4-2585-2D08-2FB4-8DA073F71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Cég: COMPUTERCEG Kft.</a:t>
            </a:r>
          </a:p>
          <a:p>
            <a:pPr lvl="1"/>
            <a:r>
              <a:rPr lang="hu-HU" dirty="0"/>
              <a:t>Főbb tevékenység: Számítástechnikai szerviz- és bolthálózat üzemeltetés</a:t>
            </a:r>
          </a:p>
          <a:p>
            <a:pPr lvl="1"/>
            <a:r>
              <a:rPr lang="hu-HU" dirty="0"/>
              <a:t>Telephelyeinek száma: 4</a:t>
            </a:r>
          </a:p>
          <a:p>
            <a:pPr lvl="1"/>
            <a:r>
              <a:rPr lang="hu-HU" dirty="0"/>
              <a:t>Alkalmazottak száma: telephelyenként 10 fő alatt.</a:t>
            </a:r>
          </a:p>
          <a:p>
            <a:pPr lvl="2"/>
            <a:r>
              <a:rPr lang="hu-HU" dirty="0"/>
              <a:t>A fő telephelyen (Kőbánya) legfeljebb 20 fő.</a:t>
            </a:r>
          </a:p>
          <a:p>
            <a:pPr lvl="1"/>
            <a:r>
              <a:rPr lang="hu-HU" dirty="0"/>
              <a:t>Fő telephelyen Szerver üzemeltetés</a:t>
            </a:r>
          </a:p>
          <a:p>
            <a:pPr lvl="1"/>
            <a:r>
              <a:rPr lang="hu-HU" dirty="0"/>
              <a:t>A telephelyek VPN-</a:t>
            </a:r>
            <a:r>
              <a:rPr lang="hu-HU" dirty="0" err="1"/>
              <a:t>nel</a:t>
            </a:r>
            <a:r>
              <a:rPr lang="hu-HU" dirty="0"/>
              <a:t> (site-</a:t>
            </a:r>
            <a:r>
              <a:rPr lang="hu-HU" dirty="0" err="1"/>
              <a:t>to</a:t>
            </a:r>
            <a:r>
              <a:rPr lang="hu-HU" dirty="0"/>
              <a:t>-site, </a:t>
            </a:r>
            <a:r>
              <a:rPr lang="hu-HU" dirty="0" err="1"/>
              <a:t>split-tunnel</a:t>
            </a:r>
            <a:r>
              <a:rPr lang="hu-HU" dirty="0"/>
              <a:t>) csatlakoznak a fő telephelyi szerverekhez.</a:t>
            </a:r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61E43836-9991-369F-33FF-26883FCF7006}"/>
              </a:ext>
            </a:extLst>
          </p:cNvPr>
          <p:cNvSpPr/>
          <p:nvPr/>
        </p:nvSpPr>
        <p:spPr>
          <a:xfrm>
            <a:off x="473529" y="2334986"/>
            <a:ext cx="4359728" cy="4408714"/>
          </a:xfrm>
          <a:prstGeom prst="rect">
            <a:avLst/>
          </a:prstGeom>
          <a:noFill/>
          <a:ln w="57150">
            <a:solidFill>
              <a:srgbClr val="47D45A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175D23E-1881-42AE-047C-76C850394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Telephely ismertetés - Kőbánya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02BF2A-AD74-BF72-B8C0-3521C91DC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Lokáció: Salgótarjáni út 53/b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☺</a:t>
            </a:r>
          </a:p>
          <a:p>
            <a:r>
              <a:rPr lang="hu-HU" dirty="0">
                <a:cs typeface="Arial" panose="020B0604020202020204" pitchFamily="34" charset="0"/>
              </a:rPr>
              <a:t>Feladatkörök a helyszínen:</a:t>
            </a:r>
          </a:p>
          <a:p>
            <a:pPr lvl="1"/>
            <a:r>
              <a:rPr lang="hu-HU" dirty="0">
                <a:cs typeface="Arial" panose="020B0604020202020204" pitchFamily="34" charset="0"/>
              </a:rPr>
              <a:t>Pultosok (eladók és javítandó eszköz átvevők)</a:t>
            </a:r>
          </a:p>
          <a:p>
            <a:pPr lvl="1"/>
            <a:r>
              <a:rPr lang="hu-HU" dirty="0">
                <a:cs typeface="Arial" panose="020B0604020202020204" pitchFamily="34" charset="0"/>
              </a:rPr>
              <a:t>Szervizesek</a:t>
            </a:r>
          </a:p>
          <a:p>
            <a:pPr lvl="1"/>
            <a:r>
              <a:rPr lang="hu-HU" dirty="0">
                <a:cs typeface="Arial" panose="020B0604020202020204" pitchFamily="34" charset="0"/>
              </a:rPr>
              <a:t>Raktározás (készlet nyilvántartás a többi telephely számára is)</a:t>
            </a:r>
          </a:p>
          <a:p>
            <a:pPr lvl="1"/>
            <a:r>
              <a:rPr lang="hu-HU" dirty="0">
                <a:cs typeface="Arial" panose="020B0604020202020204" pitchFamily="34" charset="0"/>
              </a:rPr>
              <a:t>Cégvezetés és Cégüzemeltetés (könyvelés/HR?)</a:t>
            </a:r>
          </a:p>
          <a:p>
            <a:r>
              <a:rPr lang="hu-HU" dirty="0">
                <a:cs typeface="Arial" panose="020B0604020202020204" pitchFamily="34" charset="0"/>
              </a:rPr>
              <a:t>Szerverek:</a:t>
            </a:r>
          </a:p>
          <a:p>
            <a:pPr lvl="1"/>
            <a:r>
              <a:rPr lang="hu-HU" dirty="0">
                <a:cs typeface="Arial" panose="020B0604020202020204" pitchFamily="34" charset="0"/>
              </a:rPr>
              <a:t>Windows Szerver (Tartomány kezelő, Központi fájlmegosztás, Automatizált mentés, DHCP???)</a:t>
            </a:r>
          </a:p>
          <a:p>
            <a:pPr lvl="1"/>
            <a:r>
              <a:rPr lang="hu-HU" dirty="0">
                <a:cs typeface="Arial" panose="020B0604020202020204" pitchFamily="34" charset="0"/>
              </a:rPr>
              <a:t>Linux (Webszerver, </a:t>
            </a:r>
            <a:r>
              <a:rPr lang="hu-HU" dirty="0" err="1">
                <a:cs typeface="Arial" panose="020B0604020202020204" pitchFamily="34" charset="0"/>
              </a:rPr>
              <a:t>syslog</a:t>
            </a:r>
            <a:r>
              <a:rPr lang="hu-HU" dirty="0">
                <a:cs typeface="Arial" panose="020B0604020202020204" pitchFamily="34" charset="0"/>
              </a:rPr>
              <a:t>, adatbázis?, </a:t>
            </a:r>
            <a:r>
              <a:rPr lang="hu-HU" dirty="0" err="1">
                <a:cs typeface="Arial" panose="020B0604020202020204" pitchFamily="34" charset="0"/>
              </a:rPr>
              <a:t>tftp</a:t>
            </a:r>
            <a:r>
              <a:rPr lang="hu-HU" dirty="0">
                <a:cs typeface="Arial" panose="020B0604020202020204" pitchFamily="34" charset="0"/>
              </a:rPr>
              <a:t>?)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FCBA5D6-8ADC-CE1C-4A59-60CEB2977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371" y="0"/>
            <a:ext cx="2035629" cy="31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CA3A7-1861-6603-1F21-45F5C7028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FAC7DA42-8DC4-AA3A-E2FC-6E731326DEF1}"/>
              </a:ext>
            </a:extLst>
          </p:cNvPr>
          <p:cNvSpPr/>
          <p:nvPr/>
        </p:nvSpPr>
        <p:spPr>
          <a:xfrm>
            <a:off x="473529" y="2334986"/>
            <a:ext cx="4359728" cy="4408714"/>
          </a:xfrm>
          <a:prstGeom prst="rect">
            <a:avLst/>
          </a:prstGeom>
          <a:noFill/>
          <a:ln w="57150">
            <a:solidFill>
              <a:srgbClr val="47D45A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2CE58CB-E408-8431-2D0E-577B645B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Telephely ismertetés - Kőbánya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7C47D78-90B9-2293-A1A9-497FA2C28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cs typeface="Arial" panose="020B0604020202020204" pitchFamily="34" charset="0"/>
              </a:rPr>
              <a:t>Redundancia a hálózatban:</a:t>
            </a:r>
          </a:p>
          <a:p>
            <a:pPr lvl="1"/>
            <a:r>
              <a:rPr lang="hu-HU" dirty="0">
                <a:cs typeface="Arial" panose="020B0604020202020204" pitchFamily="34" charset="0"/>
              </a:rPr>
              <a:t>A rendszerben két </a:t>
            </a:r>
            <a:r>
              <a:rPr lang="hu-HU" dirty="0" err="1">
                <a:cs typeface="Arial" panose="020B0604020202020204" pitchFamily="34" charset="0"/>
              </a:rPr>
              <a:t>Switch</a:t>
            </a:r>
            <a:r>
              <a:rPr lang="hu-HU" dirty="0">
                <a:cs typeface="Arial" panose="020B0604020202020204" pitchFamily="34" charset="0"/>
              </a:rPr>
              <a:t>, két Router található.</a:t>
            </a:r>
          </a:p>
          <a:p>
            <a:pPr lvl="1"/>
            <a:r>
              <a:rPr lang="hu-HU" dirty="0">
                <a:cs typeface="Arial" panose="020B0604020202020204" pitchFamily="34" charset="0"/>
              </a:rPr>
              <a:t>A </a:t>
            </a:r>
            <a:r>
              <a:rPr lang="hu-HU" dirty="0" err="1">
                <a:cs typeface="Arial" panose="020B0604020202020204" pitchFamily="34" charset="0"/>
              </a:rPr>
              <a:t>Switchek</a:t>
            </a:r>
            <a:r>
              <a:rPr lang="hu-HU" dirty="0">
                <a:cs typeface="Arial" panose="020B0604020202020204" pitchFamily="34" charset="0"/>
              </a:rPr>
              <a:t> a saját hálózat részüket látják el, köztük </a:t>
            </a:r>
            <a:r>
              <a:rPr lang="hu-HU" dirty="0" err="1">
                <a:cs typeface="Arial" panose="020B0604020202020204" pitchFamily="34" charset="0"/>
              </a:rPr>
              <a:t>Etherchannel</a:t>
            </a:r>
            <a:r>
              <a:rPr lang="hu-HU" dirty="0">
                <a:cs typeface="Arial" panose="020B0604020202020204" pitchFamily="34" charset="0"/>
              </a:rPr>
              <a:t> biztosítja az átjárást.</a:t>
            </a:r>
          </a:p>
          <a:p>
            <a:pPr lvl="1"/>
            <a:r>
              <a:rPr lang="hu-HU" dirty="0">
                <a:cs typeface="Arial" panose="020B0604020202020204" pitchFamily="34" charset="0"/>
              </a:rPr>
              <a:t>A helyi hálózatokból két kijárat van, melyek HSRP-vel vannak ellátva.</a:t>
            </a:r>
          </a:p>
          <a:p>
            <a:pPr lvl="1"/>
            <a:r>
              <a:rPr lang="hu-HU" dirty="0">
                <a:cs typeface="Arial" panose="020B0604020202020204" pitchFamily="34" charset="0"/>
              </a:rPr>
              <a:t>A rendelkezésre álló eszközök képességei miatt egy külön Router végzi a NAT-</a:t>
            </a:r>
            <a:r>
              <a:rPr lang="hu-HU" dirty="0" err="1">
                <a:cs typeface="Arial" panose="020B0604020202020204" pitchFamily="34" charset="0"/>
              </a:rPr>
              <a:t>olást</a:t>
            </a:r>
            <a:r>
              <a:rPr lang="hu-HU" dirty="0">
                <a:cs typeface="Arial" panose="020B0604020202020204" pitchFamily="34" charset="0"/>
              </a:rPr>
              <a:t>, valós helyzetben a két átjáró két külön szolgáltatóhoz csatlakozik.</a:t>
            </a:r>
          </a:p>
          <a:p>
            <a:pPr lvl="1"/>
            <a:endParaRPr lang="hu-HU" dirty="0">
              <a:cs typeface="Arial" panose="020B0604020202020204" pitchFamily="34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E9A203E-D624-C29E-C020-F162FFB2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371" y="0"/>
            <a:ext cx="2035629" cy="31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25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EB1B1869-2D41-A6F6-7B0F-EF5C51D8AA91}"/>
              </a:ext>
            </a:extLst>
          </p:cNvPr>
          <p:cNvSpPr/>
          <p:nvPr/>
        </p:nvSpPr>
        <p:spPr>
          <a:xfrm>
            <a:off x="4416879" y="114300"/>
            <a:ext cx="3184071" cy="2996293"/>
          </a:xfrm>
          <a:prstGeom prst="rect">
            <a:avLst/>
          </a:prstGeom>
          <a:noFill/>
          <a:ln w="57150">
            <a:solidFill>
              <a:srgbClr val="47D45A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3869540-D74F-247B-7716-7DABA82D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Telephely ismertetés - Miskolc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ED4BD64-13D9-A471-D19F-18531B0EC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Feladatkörök a helyszínen:</a:t>
            </a:r>
          </a:p>
          <a:p>
            <a:pPr lvl="1"/>
            <a:r>
              <a:rPr lang="hu-HU" dirty="0"/>
              <a:t>Pultos</a:t>
            </a:r>
          </a:p>
          <a:p>
            <a:pPr lvl="1"/>
            <a:r>
              <a:rPr lang="hu-HU" dirty="0"/>
              <a:t>Szervizes</a:t>
            </a:r>
          </a:p>
          <a:p>
            <a:r>
              <a:rPr lang="hu-HU" dirty="0"/>
              <a:t>A hálózat:</a:t>
            </a:r>
          </a:p>
          <a:p>
            <a:pPr lvl="1"/>
            <a:r>
              <a:rPr lang="hu-HU" dirty="0"/>
              <a:t>A hálózat érdekessége, hogy egy hardveres tűzfal megoldást használ, erről majd később.</a:t>
            </a:r>
          </a:p>
          <a:p>
            <a:pPr lvl="1"/>
            <a:r>
              <a:rPr lang="hu-HU" dirty="0"/>
              <a:t>A hálózat további része megegyezik minden telephellyel (kivéve főtelephely.)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435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7157DAD1-0C8D-27D7-4C36-7CA3D8533D4A}"/>
              </a:ext>
            </a:extLst>
          </p:cNvPr>
          <p:cNvSpPr/>
          <p:nvPr/>
        </p:nvSpPr>
        <p:spPr>
          <a:xfrm>
            <a:off x="7592787" y="1240972"/>
            <a:ext cx="3761014" cy="3069771"/>
          </a:xfrm>
          <a:prstGeom prst="rect">
            <a:avLst/>
          </a:prstGeom>
          <a:noFill/>
          <a:ln w="57150">
            <a:solidFill>
              <a:srgbClr val="47D45A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36F0FE42-894F-A115-3210-678A8F84673C}"/>
              </a:ext>
            </a:extLst>
          </p:cNvPr>
          <p:cNvSpPr/>
          <p:nvPr/>
        </p:nvSpPr>
        <p:spPr>
          <a:xfrm>
            <a:off x="7592786" y="4445680"/>
            <a:ext cx="3761014" cy="2053091"/>
          </a:xfrm>
          <a:prstGeom prst="rect">
            <a:avLst/>
          </a:prstGeom>
          <a:noFill/>
          <a:ln w="57150">
            <a:solidFill>
              <a:srgbClr val="47D45A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BACF678-A3F8-33B4-8FC9-22978989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Telephely ismertetés - Általános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0A93375-C3D5-C448-0F75-C37705FBF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Feladatkörök a helyszínen:</a:t>
            </a:r>
          </a:p>
          <a:p>
            <a:pPr lvl="1"/>
            <a:r>
              <a:rPr lang="hu-HU" dirty="0"/>
              <a:t>Pultos</a:t>
            </a:r>
          </a:p>
          <a:p>
            <a:pPr lvl="1"/>
            <a:r>
              <a:rPr lang="hu-HU" dirty="0"/>
              <a:t>Szervizes</a:t>
            </a:r>
          </a:p>
          <a:p>
            <a:r>
              <a:rPr lang="hu-HU" dirty="0"/>
              <a:t>A hálózat:</a:t>
            </a:r>
          </a:p>
          <a:p>
            <a:pPr lvl="1"/>
            <a:r>
              <a:rPr lang="hu-HU" dirty="0"/>
              <a:t>A hálózat egy routert tartalmaz, illetve egy </a:t>
            </a:r>
            <a:r>
              <a:rPr lang="hu-HU" dirty="0" err="1"/>
              <a:t>switchet</a:t>
            </a:r>
            <a:r>
              <a:rPr lang="hu-HU" dirty="0"/>
              <a:t>.</a:t>
            </a:r>
          </a:p>
          <a:p>
            <a:pPr lvl="1"/>
            <a:r>
              <a:rPr lang="hu-HU" dirty="0"/>
              <a:t>A hálózat végberendezései a felhasználók </a:t>
            </a:r>
            <a:r>
              <a:rPr lang="hu-HU" dirty="0" err="1"/>
              <a:t>számítógépei</a:t>
            </a:r>
            <a:r>
              <a:rPr lang="hu-HU" dirty="0"/>
              <a:t>, valamint a helyi nyomtatók.</a:t>
            </a:r>
          </a:p>
          <a:p>
            <a:pPr lvl="1"/>
            <a:r>
              <a:rPr lang="hu-HU" dirty="0"/>
              <a:t>A hálózati eszközök távolról is elérhetőek.</a:t>
            </a:r>
          </a:p>
          <a:p>
            <a:pPr lvl="1"/>
            <a:r>
              <a:rPr lang="hu-HU" dirty="0"/>
              <a:t>A hálózati eszközök és a nyomtatók helyi hozzáférése korlátozott.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9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1EEF3C-F8C4-32A8-5AF7-C079E211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IP címzés és VLAN-ok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FE91715-5233-BC44-59C3-B9B9BAEFE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IP címek</a:t>
            </a:r>
          </a:p>
          <a:p>
            <a:pPr lvl="1"/>
            <a:r>
              <a:rPr lang="hu-HU" dirty="0"/>
              <a:t>A fő hálózatunk a </a:t>
            </a:r>
            <a:r>
              <a:rPr lang="hu-HU" u="sng" dirty="0"/>
              <a:t>192.168.100.0/24</a:t>
            </a:r>
            <a:r>
              <a:rPr lang="hu-HU" dirty="0"/>
              <a:t> –es hálózatot használja.</a:t>
            </a:r>
          </a:p>
          <a:p>
            <a:pPr lvl="1"/>
            <a:r>
              <a:rPr lang="hu-HU" dirty="0"/>
              <a:t>Ebből VLSM módszerrel alhálózatokra van szétbontva a következő VLAN-ok részére:</a:t>
            </a:r>
          </a:p>
          <a:p>
            <a:pPr lvl="2"/>
            <a:r>
              <a:rPr lang="hu-HU" dirty="0"/>
              <a:t>VLAN 10 – kliensek - /25</a:t>
            </a:r>
          </a:p>
          <a:p>
            <a:pPr lvl="2"/>
            <a:r>
              <a:rPr lang="hu-HU" dirty="0"/>
              <a:t>VLAN 50 – hálózati eszközök - /29</a:t>
            </a:r>
          </a:p>
          <a:p>
            <a:pPr lvl="2"/>
            <a:r>
              <a:rPr lang="hu-HU" dirty="0"/>
              <a:t>VLAN 30 – Nyomtatók - /29</a:t>
            </a:r>
          </a:p>
          <a:p>
            <a:pPr lvl="2"/>
            <a:r>
              <a:rPr lang="hu-HU" dirty="0"/>
              <a:t>VLAN 20 – Szerverek - /29</a:t>
            </a:r>
          </a:p>
          <a:p>
            <a:pPr lvl="1"/>
            <a:r>
              <a:rPr lang="hu-HU" dirty="0"/>
              <a:t>A többi telephely ugyanezt a sémát használja két kivétellel:</a:t>
            </a:r>
          </a:p>
          <a:p>
            <a:pPr lvl="2"/>
            <a:r>
              <a:rPr lang="hu-HU" dirty="0"/>
              <a:t>Nincs VLAN 20, szerverek jelenleg csak a főtelephelyen vannak.</a:t>
            </a:r>
          </a:p>
          <a:p>
            <a:pPr lvl="2"/>
            <a:r>
              <a:rPr lang="hu-HU" dirty="0"/>
              <a:t>A hálózaticím 3. </a:t>
            </a:r>
            <a:r>
              <a:rPr lang="hu-HU" dirty="0" err="1"/>
              <a:t>oktettje</a:t>
            </a:r>
            <a:r>
              <a:rPr lang="hu-HU" dirty="0"/>
              <a:t> 1</a:t>
            </a:r>
            <a:r>
              <a:rPr lang="hu-HU" baseline="-25000" dirty="0"/>
              <a:t>/10 </a:t>
            </a:r>
            <a:r>
              <a:rPr lang="hu-HU" dirty="0"/>
              <a:t>értékkel növekszik.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083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6BC4EC-8E3C-E79C-88A0-9437BEB1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valósult meg eddig?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317D90-F200-1266-3DEE-E5A9E185A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IP és VLAN tábla</a:t>
            </a:r>
          </a:p>
          <a:p>
            <a:r>
              <a:rPr lang="hu-HU" dirty="0"/>
              <a:t>Hálózat gerincének </a:t>
            </a:r>
            <a:r>
              <a:rPr lang="hu-HU" strike="sngStrike" dirty="0"/>
              <a:t>szinte</a:t>
            </a:r>
            <a:r>
              <a:rPr lang="hu-HU" dirty="0"/>
              <a:t> végleges modellje</a:t>
            </a:r>
          </a:p>
          <a:p>
            <a:r>
              <a:rPr lang="hu-HU" dirty="0"/>
              <a:t>Projekt összehangolás</a:t>
            </a:r>
          </a:p>
          <a:p>
            <a:r>
              <a:rPr lang="hu-HU" dirty="0"/>
              <a:t>Szerver hordozás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21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856</Words>
  <Application>Microsoft Office PowerPoint</Application>
  <PresentationFormat>Szélesvásznú</PresentationFormat>
  <Paragraphs>125</Paragraphs>
  <Slides>18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Office-téma</vt:lpstr>
      <vt:lpstr>Vizsgaremek: Helyzetjelentés</vt:lpstr>
      <vt:lpstr>A Csapat (eddigi működése)</vt:lpstr>
      <vt:lpstr>Feladat ismertetés: A CÉG</vt:lpstr>
      <vt:lpstr>Telephely ismertetés - Kőbánya</vt:lpstr>
      <vt:lpstr>Telephely ismertetés - Kőbánya</vt:lpstr>
      <vt:lpstr>Telephely ismertetés - Miskolc</vt:lpstr>
      <vt:lpstr>Telephely ismertetés - Általános</vt:lpstr>
      <vt:lpstr>IP címzés és VLAN-ok</vt:lpstr>
      <vt:lpstr>Mi valósult meg eddig?</vt:lpstr>
      <vt:lpstr>Szervereink</vt:lpstr>
      <vt:lpstr>Szervereink</vt:lpstr>
      <vt:lpstr>Eddig szembejött problémák – Routerek</vt:lpstr>
      <vt:lpstr>Eddig szembejött problémák - ASA</vt:lpstr>
      <vt:lpstr>Eddig szembejött problémák - ASA</vt:lpstr>
      <vt:lpstr>Projekt összehangolása</vt:lpstr>
      <vt:lpstr>PowerPoint-bemutató</vt:lpstr>
      <vt:lpstr>Projekt összehangolása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Vizsgaremek: Helyzetjelentés</dc:title>
  <dc:creator>István Nagy</dc:creator>
  <cp:lastModifiedBy>István Nagy</cp:lastModifiedBy>
  <cp:revision>18</cp:revision>
  <dcterms:created xsi:type="dcterms:W3CDTF">2024-02-21T12:34:49Z</dcterms:created>
  <dcterms:modified xsi:type="dcterms:W3CDTF">2024-02-22T16:17:13Z</dcterms:modified>
</cp:coreProperties>
</file>